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3827" r:id="rId8"/>
    <p:sldId id="3849" r:id="rId9"/>
    <p:sldId id="3835" r:id="rId10"/>
    <p:sldId id="3836" r:id="rId11"/>
    <p:sldId id="3837" r:id="rId12"/>
    <p:sldId id="3845" r:id="rId13"/>
    <p:sldId id="3829" r:id="rId14"/>
    <p:sldId id="3847" r:id="rId15"/>
    <p:sldId id="3848" r:id="rId16"/>
    <p:sldId id="3830" r:id="rId17"/>
    <p:sldId id="3844" r:id="rId18"/>
    <p:sldId id="3834" r:id="rId19"/>
    <p:sldId id="258" r:id="rId20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5515" autoAdjust="0"/>
  </p:normalViewPr>
  <p:slideViewPr>
    <p:cSldViewPr snapToGrid="0">
      <p:cViewPr varScale="1">
        <p:scale>
          <a:sx n="76" d="100"/>
          <a:sy n="76" d="100"/>
        </p:scale>
        <p:origin x="99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31/03/2021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31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407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PowerShell script that used the C# SOAP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Hard coded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PowerShell script that used the REST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Hard coded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Converted the script to a PowerShell based Azure DevOps Pipeline extension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Added a home grown template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parallel ported to Node to make cross platform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Minor change to scripting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OSS contribution Greg Pakes V2 – ported to Node Azure DevOps SDK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OSS contribution   Kenneth Scott – add Handlebars template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V3 dropped support legacy templates and advance notice of PowerShell version deprecation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347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511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9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0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06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7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Open repo in Code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node .\lib\localrun.js --pat $</a:t>
            </a:r>
            <a:r>
              <a:rPr lang="en-GB" dirty="0" err="1"/>
              <a:t>githubpat</a:t>
            </a:r>
            <a:r>
              <a:rPr lang="en-GB" dirty="0"/>
              <a:t> --owner </a:t>
            </a:r>
            <a:r>
              <a:rPr lang="en-GB" dirty="0" err="1"/>
              <a:t>rfennell</a:t>
            </a:r>
            <a:r>
              <a:rPr lang="en-GB" dirty="0"/>
              <a:t> --repo </a:t>
            </a:r>
            <a:r>
              <a:rPr lang="en-GB" dirty="0" err="1"/>
              <a:t>actionplayground</a:t>
            </a:r>
            <a:r>
              <a:rPr lang="en-GB" dirty="0"/>
              <a:t> --</a:t>
            </a:r>
            <a:r>
              <a:rPr lang="en-GB" dirty="0" err="1"/>
              <a:t>runid</a:t>
            </a:r>
            <a:r>
              <a:rPr lang="en-GB" dirty="0"/>
              <a:t> 453044023 --</a:t>
            </a:r>
            <a:r>
              <a:rPr lang="en-GB" dirty="0" err="1"/>
              <a:t>templatefile</a:t>
            </a:r>
            <a:r>
              <a:rPr lang="en-GB" dirty="0"/>
              <a:t> .\__tests__\complex-template.md  --</a:t>
            </a:r>
            <a:r>
              <a:rPr lang="en-GB" dirty="0" err="1"/>
              <a:t>outputfile</a:t>
            </a:r>
            <a:r>
              <a:rPr lang="en-GB" dirty="0"/>
              <a:t> .\__tests__\out.md --</a:t>
            </a:r>
            <a:r>
              <a:rPr lang="en-GB" dirty="0" err="1"/>
              <a:t>extensionsFile</a:t>
            </a:r>
            <a:r>
              <a:rPr lang="en-GB" dirty="0"/>
              <a:t> C:\projects\github\ReleaseNotesAction\__tests__\customextensions.js</a:t>
            </a:r>
            <a:br>
              <a:rPr lang="en-GB" dirty="0"/>
            </a:b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Discuss the output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Optional as {{json </a:t>
            </a:r>
            <a:r>
              <a:rPr lang="en-GB" dirty="0" err="1"/>
              <a:t>rundetails</a:t>
            </a:r>
            <a:r>
              <a:rPr lang="en-GB" dirty="0"/>
              <a:t>}}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72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fennell/ReleaseNotesAc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s.blackmarble.co.uk/rfennell/2020/12/31/porting-my-release-notes-azure-devops-pipelines-extension-to-github-action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pers/handlebars-helper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379390"/>
            <a:ext cx="8627951" cy="1315448"/>
          </a:xfrm>
        </p:spPr>
        <p:txBody>
          <a:bodyPr>
            <a:noAutofit/>
          </a:bodyPr>
          <a:lstStyle/>
          <a:p>
            <a:r>
              <a:rPr lang="en-GB" sz="3200" dirty="0"/>
              <a:t>Migrating my Azure DevOps Pipeline Release Notes Extension to GitHub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972822"/>
            <a:ext cx="6530533" cy="1144084"/>
          </a:xfrm>
        </p:spPr>
        <p:txBody>
          <a:bodyPr>
            <a:normAutofit/>
          </a:bodyPr>
          <a:lstStyle/>
          <a:p>
            <a:r>
              <a:rPr lang="en-GB" sz="1800" b="1" dirty="0"/>
              <a:t>Richard Fennell</a:t>
            </a:r>
          </a:p>
          <a:p>
            <a:r>
              <a:rPr lang="en-GB" sz="1600" dirty="0"/>
              <a:t>CTO Black Marble</a:t>
            </a:r>
            <a:br>
              <a:rPr lang="en-GB" sz="1600" dirty="0"/>
            </a:br>
            <a:r>
              <a:rPr lang="en-GB" sz="1600" dirty="0"/>
              <a:t>Microsoft MVP (Developer Tools)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02385-A339-45F9-8B93-C14D2B75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uses a Handlebars Template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C4B7F0-1BFB-43E8-857B-662C1794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29" y="1367522"/>
            <a:ext cx="11488057" cy="5170646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 Release Notes 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 Run Details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Workflow: {{runDetails.name}} 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Head Branch: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runDetails.head_branch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 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Head SHA: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runDetails.head_sha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 </a:t>
            </a:r>
          </a:p>
          <a:p>
            <a:endParaRPr lang="en-US" altLang="en-U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 Pull Requests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runDetails.pull_requests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**{{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this.number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}}**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this.title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### Commits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this.commits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**{{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this.sha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}}**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this.commit.message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### Comments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this.comments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this.body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###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linkedIssues</a:t>
            </a:r>
            <a:endParaRPr lang="en-US" altLang="en-U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this.linkedIssues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- **{{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this.number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}}** {{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this.title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3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33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BF6-6D10-45DB-9E52-E736905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 objects available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3B89-FAC1-43ED-BE08-E7ADFC6A5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334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Objects</a:t>
            </a:r>
          </a:p>
          <a:p>
            <a:pPr lvl="1"/>
            <a:r>
              <a:rPr lang="en-GB" dirty="0" err="1"/>
              <a:t>runDetails</a:t>
            </a:r>
            <a:endParaRPr lang="en-GB" dirty="0"/>
          </a:p>
          <a:p>
            <a:pPr lvl="2"/>
            <a:r>
              <a:rPr lang="en-GB" sz="2400" dirty="0" err="1"/>
              <a:t>pull_requests</a:t>
            </a:r>
            <a:r>
              <a:rPr lang="en-GB" sz="2400" dirty="0"/>
              <a:t> </a:t>
            </a:r>
          </a:p>
          <a:p>
            <a:pPr lvl="3"/>
            <a:r>
              <a:rPr lang="en-GB" sz="2400" dirty="0"/>
              <a:t>commits</a:t>
            </a:r>
          </a:p>
          <a:p>
            <a:pPr lvl="3"/>
            <a:r>
              <a:rPr lang="en-GB" sz="2400" dirty="0"/>
              <a:t>comments</a:t>
            </a:r>
          </a:p>
          <a:p>
            <a:pPr lvl="3"/>
            <a:r>
              <a:rPr lang="en-GB" sz="2400" dirty="0" err="1"/>
              <a:t>linkedIssues</a:t>
            </a:r>
            <a:endParaRPr lang="en-GB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A8582-C06E-4521-9FD9-F214FE9E2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A7CFE-1401-4298-9AC0-535E2636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000" dirty="0"/>
              <a:t>Demo</a:t>
            </a:r>
            <a:br>
              <a:rPr lang="en-GB" dirty="0"/>
            </a:br>
            <a:r>
              <a:rPr lang="en-GB" dirty="0"/>
              <a:t>Using the local test harness</a:t>
            </a:r>
          </a:p>
        </p:txBody>
      </p:sp>
    </p:spTree>
    <p:extLst>
      <p:ext uri="{BB962C8B-B14F-4D97-AF65-F5344CB8AC3E}">
        <p14:creationId xmlns:p14="http://schemas.microsoft.com/office/powerpoint/2010/main" val="6353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D269C-A5E3-4A81-AAB8-0427A36C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migration of the Azure DevOps task to a GitHub Action was not too difficult, as the source task was</a:t>
            </a:r>
          </a:p>
          <a:p>
            <a:pPr lvl="1"/>
            <a:r>
              <a:rPr lang="en-GB" dirty="0"/>
              <a:t>Node.JS based</a:t>
            </a:r>
          </a:p>
          <a:p>
            <a:pPr lvl="1"/>
            <a:r>
              <a:rPr lang="en-GB" dirty="0"/>
              <a:t>Designed in a modular manner</a:t>
            </a:r>
          </a:p>
          <a:p>
            <a:r>
              <a:rPr lang="en-GB" dirty="0"/>
              <a:t>I am not sure how many Azure DevOps Pipeline Extension could be ported in this way, many are just not relevant on GitHub</a:t>
            </a:r>
          </a:p>
          <a:p>
            <a:r>
              <a:rPr lang="en-GB" dirty="0"/>
              <a:t>The available objects to the Action are very different to those available to the Azure DevOps task.</a:t>
            </a:r>
          </a:p>
          <a:p>
            <a:r>
              <a:rPr lang="en-GB" dirty="0"/>
              <a:t>The lack of a Marketplace means I can’t see my usage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5C620-E73D-4E4E-9AE9-0E652076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52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AB618-2E67-429B-822A-49173711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Release Notes GitHub Action</a:t>
            </a:r>
          </a:p>
          <a:p>
            <a:pPr marL="457200" lvl="1" indent="0">
              <a:buNone/>
            </a:pPr>
            <a:r>
              <a:rPr lang="en-GB" sz="1800" dirty="0">
                <a:hlinkClick r:id="rId3"/>
              </a:rPr>
              <a:t>https://github.com/marketplace/actions/generate-release-notes-using-handlebars-template</a:t>
            </a:r>
            <a:br>
              <a:rPr lang="en-GB" sz="1800" dirty="0">
                <a:hlinkClick r:id="rId3"/>
              </a:rPr>
            </a:br>
            <a:br>
              <a:rPr lang="en-GB" sz="1800" dirty="0">
                <a:hlinkClick r:id="rId3"/>
              </a:rPr>
            </a:br>
            <a:r>
              <a:rPr lang="en-GB" sz="1800" dirty="0">
                <a:hlinkClick r:id="rId3"/>
              </a:rPr>
              <a:t>https://github.com/rfennell/ReleaseNotesAction</a:t>
            </a:r>
            <a:r>
              <a:rPr lang="en-GB" sz="1800" dirty="0"/>
              <a:t> </a:t>
            </a:r>
            <a:br>
              <a:rPr lang="en-GB" sz="1800" dirty="0"/>
            </a:br>
            <a:endParaRPr lang="en-GB" sz="1800" dirty="0"/>
          </a:p>
          <a:p>
            <a:r>
              <a:rPr lang="en-GB" sz="2400" dirty="0"/>
              <a:t>Porting my Release Notes Azure DevOps Pipelines Extension to GitHub Actions</a:t>
            </a:r>
          </a:p>
          <a:p>
            <a:pPr marL="457200" lvl="1" indent="0">
              <a:buNone/>
            </a:pPr>
            <a:br>
              <a:rPr lang="en-GB" sz="1800" dirty="0">
                <a:hlinkClick r:id="rId4"/>
              </a:rPr>
            </a:br>
            <a:r>
              <a:rPr lang="en-GB" sz="1800" dirty="0">
                <a:hlinkClick r:id="rId4"/>
              </a:rPr>
              <a:t>https://blogs.blackmarble.co.uk/rfennell/2020/12/31/porting-my-release-notes-azure-devops-pipelines-extension-to-github-actions/</a:t>
            </a:r>
            <a:endParaRPr lang="en-GB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1A88B-F080-4F98-9FDE-3A85BD66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332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BECD5-27D3-4F60-8998-A4D9C95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all else fails, read the instructions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22C84-736D-47A9-8CCA-9683F6E95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Cahn's Axiom: Anonymous</a:t>
            </a:r>
          </a:p>
        </p:txBody>
      </p:sp>
    </p:spTree>
    <p:extLst>
      <p:ext uri="{BB962C8B-B14F-4D97-AF65-F5344CB8AC3E}">
        <p14:creationId xmlns:p14="http://schemas.microsoft.com/office/powerpoint/2010/main" val="38947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87ACA-53DD-4D98-9DA1-84F065C9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Azure DevOps release notes journey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59EDB9-95BC-46C5-9B2A-8AFDCE7DF880}"/>
              </a:ext>
            </a:extLst>
          </p:cNvPr>
          <p:cNvSpPr/>
          <p:nvPr/>
        </p:nvSpPr>
        <p:spPr>
          <a:xfrm>
            <a:off x="986806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0 w 3048222"/>
              <a:gd name="connsiteY5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323491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Manually generated </a:t>
            </a:r>
            <a:br>
              <a:rPr lang="en-GB" sz="1400" kern="1200" dirty="0"/>
            </a:br>
            <a:r>
              <a:rPr lang="en-GB" sz="1400" kern="1200" dirty="0"/>
              <a:t>release notes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64E92D-EEDB-4A85-81EC-1FC00792B773}"/>
              </a:ext>
            </a:extLst>
          </p:cNvPr>
          <p:cNvSpPr/>
          <p:nvPr/>
        </p:nvSpPr>
        <p:spPr>
          <a:xfrm>
            <a:off x="3425383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PowerShell script that used the C# SOAP API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96472B-C5DF-4B99-8C5B-D46A1769B015}"/>
              </a:ext>
            </a:extLst>
          </p:cNvPr>
          <p:cNvSpPr/>
          <p:nvPr/>
        </p:nvSpPr>
        <p:spPr>
          <a:xfrm>
            <a:off x="5863961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PowerShell script that used the REST API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36FB1E-7388-4A79-8FEE-806A26D14B25}"/>
              </a:ext>
            </a:extLst>
          </p:cNvPr>
          <p:cNvSpPr/>
          <p:nvPr/>
        </p:nvSpPr>
        <p:spPr>
          <a:xfrm>
            <a:off x="8302539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Wrapped the PowerShell script as an Azure DevOps Pipeline extension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35C43F-5741-42E2-88C6-B6CF4F70D8A7}"/>
              </a:ext>
            </a:extLst>
          </p:cNvPr>
          <p:cNvSpPr/>
          <p:nvPr/>
        </p:nvSpPr>
        <p:spPr>
          <a:xfrm>
            <a:off x="986806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0 w 3048222"/>
              <a:gd name="connsiteY5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323491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Node V1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Ported the PowerShell to Node.JS to create a cross platform extension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95A48C0-F7E6-4651-93D7-97A8A6F9183F}"/>
              </a:ext>
            </a:extLst>
          </p:cNvPr>
          <p:cNvSpPr/>
          <p:nvPr/>
        </p:nvSpPr>
        <p:spPr>
          <a:xfrm>
            <a:off x="3425383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kern="1200" dirty="0"/>
              <a:t>Node V2</a:t>
            </a:r>
            <a:br>
              <a:rPr lang="en-GB" sz="1400" kern="1200" dirty="0"/>
            </a:br>
            <a:r>
              <a:rPr lang="en-GB" sz="1400" kern="1200" dirty="0"/>
              <a:t>Ported to Node Azure DevOps SDK</a:t>
            </a:r>
            <a:br>
              <a:rPr lang="en-GB" sz="1400" kern="1200" dirty="0"/>
            </a:br>
            <a:br>
              <a:rPr lang="en-GB" sz="1400" kern="1200" dirty="0"/>
            </a:br>
            <a:r>
              <a:rPr lang="en-GB" sz="1100" dirty="0"/>
              <a:t>OSS contribution from </a:t>
            </a:r>
            <a:br>
              <a:rPr lang="en-GB" sz="1100" dirty="0"/>
            </a:br>
            <a:r>
              <a:rPr lang="en-GB" sz="1100" dirty="0"/>
              <a:t>Greg Pakes</a:t>
            </a:r>
            <a:endParaRPr lang="en-GB" sz="14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227DD7-FB1F-4AF2-82F5-AC26291C4376}"/>
              </a:ext>
            </a:extLst>
          </p:cNvPr>
          <p:cNvSpPr/>
          <p:nvPr/>
        </p:nvSpPr>
        <p:spPr>
          <a:xfrm>
            <a:off x="5863961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kern="1200" dirty="0"/>
              <a:t>Add Handlebars template support</a:t>
            </a:r>
            <a:br>
              <a:rPr lang="en-GB" sz="1400" kern="1200" dirty="0"/>
            </a:br>
            <a:br>
              <a:rPr lang="en-GB" sz="1100" kern="1200" dirty="0"/>
            </a:br>
            <a:r>
              <a:rPr lang="en-GB" sz="1100" dirty="0"/>
              <a:t>OSS contribution from </a:t>
            </a:r>
            <a:br>
              <a:rPr lang="en-GB" sz="1100" dirty="0"/>
            </a:br>
            <a:r>
              <a:rPr lang="en-GB" sz="1100" dirty="0"/>
              <a:t> Kenneth Scott </a:t>
            </a:r>
            <a:endParaRPr lang="en-GB" sz="11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B57DE6-5453-4EDD-AC48-3B3831E7BD82}"/>
              </a:ext>
            </a:extLst>
          </p:cNvPr>
          <p:cNvSpPr/>
          <p:nvPr/>
        </p:nvSpPr>
        <p:spPr>
          <a:xfrm>
            <a:off x="8302539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Node V3 </a:t>
            </a:r>
            <a:br>
              <a:rPr lang="en-GB" sz="1400" kern="1200" dirty="0"/>
            </a:br>
            <a:r>
              <a:rPr lang="en-GB" sz="1400" kern="1200" dirty="0"/>
              <a:t>Dropped legacy templates, Handlebars support only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9EAE87A-7108-4ACC-A092-ECFFE9555A01}"/>
              </a:ext>
            </a:extLst>
          </p:cNvPr>
          <p:cNvCxnSpPr>
            <a:cxnSpLocks/>
          </p:cNvCxnSpPr>
          <p:nvPr/>
        </p:nvCxnSpPr>
        <p:spPr>
          <a:xfrm flipH="1">
            <a:off x="983768" y="2755812"/>
            <a:ext cx="10370032" cy="2094188"/>
          </a:xfrm>
          <a:prstGeom prst="bentConnector5">
            <a:avLst>
              <a:gd name="adj1" fmla="val -2204"/>
              <a:gd name="adj2" fmla="val 51569"/>
              <a:gd name="adj3" fmla="val 102204"/>
            </a:avLst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6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02385-A339-45F9-8B93-C14D2B75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Handlebars Template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C4B7F0-1BFB-43E8-857B-662C1794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29" y="1398299"/>
            <a:ext cx="11488057" cy="5109091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altLang="en-U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# Build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buildDetails.buildNumber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**Branch**: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buildDetails.sourceBranch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**Completed**: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buildDetails.finishTime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**Previous Build**: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compareBuildDetails.buildNumber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 Associated Pull Requests ({{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pullRequests.length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}})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**[{{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this.pullRequestId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}}]({{replace (replace this.url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apis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/git/repositories" "_git") </a:t>
            </a:r>
            <a:b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                                                           "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 "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"}})**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this.title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* Associated Work Items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this.associatedWorkitems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   {{#with (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lookup_a_work_item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../../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relatedWorkItems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this.url)}}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    - [{{this.id}}]({{replace this.url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apis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/wit/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/edit"}})</a:t>
            </a:r>
            <a:b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   - {{lookup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this.fields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'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System.Title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'}} 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  {{/with}}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* Associated Commits (this includes commits on the PR source branch not associated directly with the build)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this.associatedCommits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   - [{{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this.commitId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}}]({{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this.remoteUrl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}}) - 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this.comment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28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BF6-6D10-45DB-9E52-E736905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 available to the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3B89-FAC1-43ED-BE08-E7ADFC6A5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334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Common objects</a:t>
            </a:r>
          </a:p>
          <a:p>
            <a:pPr lvl="1"/>
            <a:r>
              <a:rPr lang="en-GB" dirty="0" err="1"/>
              <a:t>workItems</a:t>
            </a:r>
            <a:endParaRPr lang="en-GB" dirty="0"/>
          </a:p>
          <a:p>
            <a:pPr lvl="1"/>
            <a:r>
              <a:rPr lang="en-GB" dirty="0" err="1"/>
              <a:t>relatedWorkItems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commits</a:t>
            </a:r>
          </a:p>
          <a:p>
            <a:pPr lvl="1"/>
            <a:r>
              <a:rPr lang="en-GB" dirty="0" err="1"/>
              <a:t>pullRequests</a:t>
            </a:r>
            <a:endParaRPr lang="en-GB" dirty="0"/>
          </a:p>
          <a:p>
            <a:pPr lvl="1"/>
            <a:r>
              <a:rPr lang="en-GB" dirty="0" err="1"/>
              <a:t>inDirectlyAssociatedPullRequests</a:t>
            </a:r>
            <a:endParaRPr lang="en-GB" dirty="0"/>
          </a:p>
          <a:p>
            <a:pPr lvl="1"/>
            <a:r>
              <a:rPr lang="en-GB" dirty="0"/>
              <a:t>tests</a:t>
            </a:r>
          </a:p>
          <a:p>
            <a:pPr lvl="1"/>
            <a:r>
              <a:rPr lang="en-GB" dirty="0"/>
              <a:t>builds</a:t>
            </a:r>
          </a:p>
          <a:p>
            <a:pPr lvl="1"/>
            <a:r>
              <a:rPr lang="en-GB" dirty="0" err="1"/>
              <a:t>manualTests</a:t>
            </a:r>
            <a:endParaRPr lang="en-GB" dirty="0"/>
          </a:p>
          <a:p>
            <a:pPr lvl="1"/>
            <a:r>
              <a:rPr lang="en-GB" dirty="0" err="1"/>
              <a:t>manualTestConfiguration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A8582-C06E-4521-9FD9-F214FE9E2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Build objects 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sz="1800" dirty="0"/>
              <a:t>Available for Classic UI based Builds and YAML based pipelines</a:t>
            </a:r>
          </a:p>
          <a:p>
            <a:pPr lvl="1"/>
            <a:r>
              <a:rPr lang="en-GB" dirty="0" err="1"/>
              <a:t>buildDetails</a:t>
            </a:r>
            <a:endParaRPr lang="en-GB" dirty="0"/>
          </a:p>
          <a:p>
            <a:pPr lvl="1"/>
            <a:r>
              <a:rPr lang="en-GB" dirty="0" err="1"/>
              <a:t>compareBuildDetails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currentStage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Release objects 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sz="1800" dirty="0"/>
              <a:t>Only available in a Classic UI based Releases</a:t>
            </a:r>
          </a:p>
          <a:p>
            <a:pPr lvl="1"/>
            <a:r>
              <a:rPr lang="en-GB" dirty="0" err="1"/>
              <a:t>releaseDetails</a:t>
            </a:r>
            <a:endParaRPr lang="en-GB" dirty="0"/>
          </a:p>
          <a:p>
            <a:pPr lvl="1"/>
            <a:r>
              <a:rPr lang="en-GB" dirty="0" err="1"/>
              <a:t>compareReleaseDetails</a:t>
            </a:r>
            <a:endParaRPr lang="en-GB" dirty="0"/>
          </a:p>
          <a:p>
            <a:pPr lvl="1"/>
            <a:r>
              <a:rPr lang="en-GB" dirty="0" err="1"/>
              <a:t>releaseTests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7C0DD-9E88-4A28-AC6E-06D3A9C3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task include 120+extensions from ‘Handlebars Helpers’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https://github.com/helpers/handlebars-helpers</a:t>
            </a:r>
            <a:r>
              <a:rPr lang="en-GB" dirty="0"/>
              <a:t> </a:t>
            </a:r>
          </a:p>
          <a:p>
            <a:r>
              <a:rPr lang="en-GB" dirty="0"/>
              <a:t>Plus a few I have added</a:t>
            </a:r>
          </a:p>
          <a:p>
            <a:pPr lvl="1"/>
            <a:r>
              <a:rPr lang="en-GB" b="1" dirty="0"/>
              <a:t>json</a:t>
            </a:r>
            <a:r>
              <a:rPr lang="en-GB" dirty="0"/>
              <a:t> that will dump the contents of any object. This is useful when working out what can be displayed in a template</a:t>
            </a:r>
          </a:p>
          <a:p>
            <a:pPr lvl="1"/>
            <a:r>
              <a:rPr lang="en-GB" b="1" dirty="0" err="1"/>
              <a:t>lookup_a_work_item</a:t>
            </a:r>
            <a:r>
              <a:rPr lang="en-GB" dirty="0"/>
              <a:t> this looks up a work item in the global array of work items based on a work item relations URL</a:t>
            </a:r>
          </a:p>
          <a:p>
            <a:pPr lvl="1"/>
            <a:r>
              <a:rPr lang="en-GB" b="1" dirty="0" err="1"/>
              <a:t>lookup_a_pullrequest</a:t>
            </a:r>
            <a:r>
              <a:rPr lang="en-GB" dirty="0"/>
              <a:t> this looks up a pull request item in the global array of pull requests based on a work item relations URL</a:t>
            </a:r>
          </a:p>
          <a:p>
            <a:pPr lvl="1"/>
            <a:r>
              <a:rPr lang="en-GB" b="1" dirty="0" err="1"/>
              <a:t>get_only_message_firstline</a:t>
            </a:r>
            <a:r>
              <a:rPr lang="en-GB" dirty="0"/>
              <a:t> this gets just the first line of a multi-line commit message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1F09C-68FF-4FF9-A59B-95D20BB1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Handlebars is Extensible</a:t>
            </a:r>
          </a:p>
        </p:txBody>
      </p:sp>
    </p:spTree>
    <p:extLst>
      <p:ext uri="{BB962C8B-B14F-4D97-AF65-F5344CB8AC3E}">
        <p14:creationId xmlns:p14="http://schemas.microsoft.com/office/powerpoint/2010/main" val="21141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7C0DD-9E88-4A28-AC6E-06D3A9C3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write your own extensions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And use them like this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1F09C-68FF-4FF9-A59B-95D20BB1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Handlebars is Extensible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13CAE-4DF4-4166-947D-701BF810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792" y="2615648"/>
            <a:ext cx="9635884" cy="1369606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module.exports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get_only_message_firstline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(msg) {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GB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msg.split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(`\n`)[0];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lang="en-US" altLang="en-US" sz="3600" dirty="0"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DAE6ED-74E8-4381-9469-10CA8E703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792" y="5205142"/>
            <a:ext cx="9635884" cy="769441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{{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get_only_message_firstline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this.message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lang="en-US" altLang="en-US" sz="3600" dirty="0"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59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133DF5-2EDB-4753-85F7-10916291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Migrating my task to GitHub Actions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1DA49C-AD65-42BA-A1D9-9FDA6C15BA1C}"/>
              </a:ext>
            </a:extLst>
          </p:cNvPr>
          <p:cNvSpPr/>
          <p:nvPr/>
        </p:nvSpPr>
        <p:spPr>
          <a:xfrm>
            <a:off x="1006500" y="2029002"/>
            <a:ext cx="3334505" cy="1333802"/>
          </a:xfrm>
          <a:custGeom>
            <a:avLst/>
            <a:gdLst>
              <a:gd name="connsiteX0" fmla="*/ 0 w 3334505"/>
              <a:gd name="connsiteY0" fmla="*/ 0 h 1333802"/>
              <a:gd name="connsiteX1" fmla="*/ 2667604 w 3334505"/>
              <a:gd name="connsiteY1" fmla="*/ 0 h 1333802"/>
              <a:gd name="connsiteX2" fmla="*/ 3334505 w 3334505"/>
              <a:gd name="connsiteY2" fmla="*/ 666901 h 1333802"/>
              <a:gd name="connsiteX3" fmla="*/ 2667604 w 3334505"/>
              <a:gd name="connsiteY3" fmla="*/ 1333802 h 1333802"/>
              <a:gd name="connsiteX4" fmla="*/ 0 w 3334505"/>
              <a:gd name="connsiteY4" fmla="*/ 1333802 h 1333802"/>
              <a:gd name="connsiteX5" fmla="*/ 0 w 3334505"/>
              <a:gd name="connsiteY5" fmla="*/ 0 h 1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34505" h="1333802">
                <a:moveTo>
                  <a:pt x="0" y="0"/>
                </a:moveTo>
                <a:lnTo>
                  <a:pt x="2667604" y="0"/>
                </a:lnTo>
                <a:lnTo>
                  <a:pt x="3334505" y="666901"/>
                </a:lnTo>
                <a:lnTo>
                  <a:pt x="2667604" y="1333802"/>
                </a:lnTo>
                <a:lnTo>
                  <a:pt x="0" y="133380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3350" tIns="66675" rIns="366788" bIns="666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Created new empty </a:t>
            </a:r>
            <a:r>
              <a:rPr lang="en-GB" sz="2500" dirty="0"/>
              <a:t>A</a:t>
            </a:r>
            <a:r>
              <a:rPr lang="en-GB" sz="2500" kern="1200" dirty="0"/>
              <a:t>ction project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37694B7-B017-4100-AC9E-A6D5EBB81229}"/>
              </a:ext>
            </a:extLst>
          </p:cNvPr>
          <p:cNvSpPr/>
          <p:nvPr/>
        </p:nvSpPr>
        <p:spPr>
          <a:xfrm>
            <a:off x="3674104" y="2029002"/>
            <a:ext cx="3334505" cy="1333802"/>
          </a:xfrm>
          <a:custGeom>
            <a:avLst/>
            <a:gdLst>
              <a:gd name="connsiteX0" fmla="*/ 0 w 3334505"/>
              <a:gd name="connsiteY0" fmla="*/ 0 h 1333802"/>
              <a:gd name="connsiteX1" fmla="*/ 2667604 w 3334505"/>
              <a:gd name="connsiteY1" fmla="*/ 0 h 1333802"/>
              <a:gd name="connsiteX2" fmla="*/ 3334505 w 3334505"/>
              <a:gd name="connsiteY2" fmla="*/ 666901 h 1333802"/>
              <a:gd name="connsiteX3" fmla="*/ 2667604 w 3334505"/>
              <a:gd name="connsiteY3" fmla="*/ 1333802 h 1333802"/>
              <a:gd name="connsiteX4" fmla="*/ 0 w 3334505"/>
              <a:gd name="connsiteY4" fmla="*/ 1333802 h 1333802"/>
              <a:gd name="connsiteX5" fmla="*/ 666901 w 3334505"/>
              <a:gd name="connsiteY5" fmla="*/ 666901 h 1333802"/>
              <a:gd name="connsiteX6" fmla="*/ 0 w 3334505"/>
              <a:gd name="connsiteY6" fmla="*/ 0 h 1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4505" h="1333802">
                <a:moveTo>
                  <a:pt x="0" y="0"/>
                </a:moveTo>
                <a:lnTo>
                  <a:pt x="2667604" y="0"/>
                </a:lnTo>
                <a:lnTo>
                  <a:pt x="3334505" y="666901"/>
                </a:lnTo>
                <a:lnTo>
                  <a:pt x="2667604" y="1333802"/>
                </a:lnTo>
                <a:lnTo>
                  <a:pt x="0" y="1333802"/>
                </a:lnTo>
                <a:lnTo>
                  <a:pt x="666901" y="66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6914" tIns="66675" rIns="700239" bIns="666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Copied my library files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A21FAD-4951-44A9-8377-C6DE90381308}"/>
              </a:ext>
            </a:extLst>
          </p:cNvPr>
          <p:cNvSpPr/>
          <p:nvPr/>
        </p:nvSpPr>
        <p:spPr>
          <a:xfrm>
            <a:off x="6341709" y="2029002"/>
            <a:ext cx="3334505" cy="1333802"/>
          </a:xfrm>
          <a:custGeom>
            <a:avLst/>
            <a:gdLst>
              <a:gd name="connsiteX0" fmla="*/ 0 w 3334505"/>
              <a:gd name="connsiteY0" fmla="*/ 0 h 1333802"/>
              <a:gd name="connsiteX1" fmla="*/ 2667604 w 3334505"/>
              <a:gd name="connsiteY1" fmla="*/ 0 h 1333802"/>
              <a:gd name="connsiteX2" fmla="*/ 3334505 w 3334505"/>
              <a:gd name="connsiteY2" fmla="*/ 666901 h 1333802"/>
              <a:gd name="connsiteX3" fmla="*/ 2667604 w 3334505"/>
              <a:gd name="connsiteY3" fmla="*/ 1333802 h 1333802"/>
              <a:gd name="connsiteX4" fmla="*/ 0 w 3334505"/>
              <a:gd name="connsiteY4" fmla="*/ 1333802 h 1333802"/>
              <a:gd name="connsiteX5" fmla="*/ 666901 w 3334505"/>
              <a:gd name="connsiteY5" fmla="*/ 666901 h 1333802"/>
              <a:gd name="connsiteX6" fmla="*/ 0 w 3334505"/>
              <a:gd name="connsiteY6" fmla="*/ 0 h 133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4505" h="1333802">
                <a:moveTo>
                  <a:pt x="0" y="0"/>
                </a:moveTo>
                <a:lnTo>
                  <a:pt x="2667604" y="0"/>
                </a:lnTo>
                <a:lnTo>
                  <a:pt x="3334505" y="666901"/>
                </a:lnTo>
                <a:lnTo>
                  <a:pt x="2667604" y="1333802"/>
                </a:lnTo>
                <a:lnTo>
                  <a:pt x="0" y="1333802"/>
                </a:lnTo>
                <a:lnTo>
                  <a:pt x="666901" y="6669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6914" tIns="66675" rIns="700239" bIns="66675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500" kern="1200" dirty="0"/>
              <a:t>Removed all Azure DevOps logic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5B53CDE-301A-4B20-B7B6-7C3FB6B9C608}"/>
              </a:ext>
            </a:extLst>
          </p:cNvPr>
          <p:cNvSpPr/>
          <p:nvPr/>
        </p:nvSpPr>
        <p:spPr>
          <a:xfrm>
            <a:off x="1006474" y="4212155"/>
            <a:ext cx="3312695" cy="1325078"/>
          </a:xfrm>
          <a:custGeom>
            <a:avLst/>
            <a:gdLst>
              <a:gd name="connsiteX0" fmla="*/ 0 w 3312695"/>
              <a:gd name="connsiteY0" fmla="*/ 0 h 1325078"/>
              <a:gd name="connsiteX1" fmla="*/ 2650156 w 3312695"/>
              <a:gd name="connsiteY1" fmla="*/ 0 h 1325078"/>
              <a:gd name="connsiteX2" fmla="*/ 3312695 w 3312695"/>
              <a:gd name="connsiteY2" fmla="*/ 662539 h 1325078"/>
              <a:gd name="connsiteX3" fmla="*/ 2650156 w 3312695"/>
              <a:gd name="connsiteY3" fmla="*/ 1325078 h 1325078"/>
              <a:gd name="connsiteX4" fmla="*/ 0 w 3312695"/>
              <a:gd name="connsiteY4" fmla="*/ 1325078 h 1325078"/>
              <a:gd name="connsiteX5" fmla="*/ 0 w 3312695"/>
              <a:gd name="connsiteY5" fmla="*/ 0 h 132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2695" h="1325078">
                <a:moveTo>
                  <a:pt x="0" y="0"/>
                </a:moveTo>
                <a:lnTo>
                  <a:pt x="2650156" y="0"/>
                </a:lnTo>
                <a:lnTo>
                  <a:pt x="3312695" y="662539"/>
                </a:lnTo>
                <a:lnTo>
                  <a:pt x="2650156" y="1325078"/>
                </a:lnTo>
                <a:lnTo>
                  <a:pt x="0" y="13250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018" tIns="72009" rIns="367274" bIns="720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kern="1200" dirty="0"/>
              <a:t>Add GitHub API calls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C3F9A6-CE55-41F4-9CAA-C1EBCDA628AD}"/>
              </a:ext>
            </a:extLst>
          </p:cNvPr>
          <p:cNvSpPr/>
          <p:nvPr/>
        </p:nvSpPr>
        <p:spPr>
          <a:xfrm>
            <a:off x="3656630" y="4212155"/>
            <a:ext cx="3312695" cy="1325078"/>
          </a:xfrm>
          <a:custGeom>
            <a:avLst/>
            <a:gdLst>
              <a:gd name="connsiteX0" fmla="*/ 0 w 3312695"/>
              <a:gd name="connsiteY0" fmla="*/ 0 h 1325078"/>
              <a:gd name="connsiteX1" fmla="*/ 2650156 w 3312695"/>
              <a:gd name="connsiteY1" fmla="*/ 0 h 1325078"/>
              <a:gd name="connsiteX2" fmla="*/ 3312695 w 3312695"/>
              <a:gd name="connsiteY2" fmla="*/ 662539 h 1325078"/>
              <a:gd name="connsiteX3" fmla="*/ 2650156 w 3312695"/>
              <a:gd name="connsiteY3" fmla="*/ 1325078 h 1325078"/>
              <a:gd name="connsiteX4" fmla="*/ 0 w 3312695"/>
              <a:gd name="connsiteY4" fmla="*/ 1325078 h 1325078"/>
              <a:gd name="connsiteX5" fmla="*/ 662539 w 3312695"/>
              <a:gd name="connsiteY5" fmla="*/ 662539 h 1325078"/>
              <a:gd name="connsiteX6" fmla="*/ 0 w 3312695"/>
              <a:gd name="connsiteY6" fmla="*/ 0 h 132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2695" h="1325078">
                <a:moveTo>
                  <a:pt x="0" y="0"/>
                </a:moveTo>
                <a:lnTo>
                  <a:pt x="2650156" y="0"/>
                </a:lnTo>
                <a:lnTo>
                  <a:pt x="3312695" y="662539"/>
                </a:lnTo>
                <a:lnTo>
                  <a:pt x="2650156" y="1325078"/>
                </a:lnTo>
                <a:lnTo>
                  <a:pt x="0" y="1325078"/>
                </a:lnTo>
                <a:lnTo>
                  <a:pt x="662539" y="6625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53" tIns="72009" rIns="698544" bIns="720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kern="1200" dirty="0"/>
              <a:t>Copied over the local test harness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72BD512-E7D3-4CF0-9558-84215FC5C5DE}"/>
              </a:ext>
            </a:extLst>
          </p:cNvPr>
          <p:cNvSpPr/>
          <p:nvPr/>
        </p:nvSpPr>
        <p:spPr>
          <a:xfrm>
            <a:off x="6306787" y="4212155"/>
            <a:ext cx="3312695" cy="1325078"/>
          </a:xfrm>
          <a:custGeom>
            <a:avLst/>
            <a:gdLst>
              <a:gd name="connsiteX0" fmla="*/ 0 w 3312695"/>
              <a:gd name="connsiteY0" fmla="*/ 0 h 1325078"/>
              <a:gd name="connsiteX1" fmla="*/ 2650156 w 3312695"/>
              <a:gd name="connsiteY1" fmla="*/ 0 h 1325078"/>
              <a:gd name="connsiteX2" fmla="*/ 3312695 w 3312695"/>
              <a:gd name="connsiteY2" fmla="*/ 662539 h 1325078"/>
              <a:gd name="connsiteX3" fmla="*/ 2650156 w 3312695"/>
              <a:gd name="connsiteY3" fmla="*/ 1325078 h 1325078"/>
              <a:gd name="connsiteX4" fmla="*/ 0 w 3312695"/>
              <a:gd name="connsiteY4" fmla="*/ 1325078 h 1325078"/>
              <a:gd name="connsiteX5" fmla="*/ 662539 w 3312695"/>
              <a:gd name="connsiteY5" fmla="*/ 662539 h 1325078"/>
              <a:gd name="connsiteX6" fmla="*/ 0 w 3312695"/>
              <a:gd name="connsiteY6" fmla="*/ 0 h 1325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12695" h="1325078">
                <a:moveTo>
                  <a:pt x="0" y="0"/>
                </a:moveTo>
                <a:lnTo>
                  <a:pt x="2650156" y="0"/>
                </a:lnTo>
                <a:lnTo>
                  <a:pt x="3312695" y="662539"/>
                </a:lnTo>
                <a:lnTo>
                  <a:pt x="2650156" y="1325078"/>
                </a:lnTo>
                <a:lnTo>
                  <a:pt x="0" y="1325078"/>
                </a:lnTo>
                <a:lnTo>
                  <a:pt x="662539" y="66253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70553" tIns="72009" rIns="698544" bIns="72009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700" dirty="0"/>
              <a:t>Created</a:t>
            </a:r>
            <a:r>
              <a:rPr lang="en-GB" sz="2700" kern="1200" dirty="0"/>
              <a:t> a new entry point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701D043-1300-4755-82F2-EECCADFE8C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6475" y="3752850"/>
            <a:ext cx="8070851" cy="1121844"/>
          </a:xfrm>
          <a:prstGeom prst="bentConnector3">
            <a:avLst>
              <a:gd name="adj1" fmla="val 105645"/>
            </a:avLst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4E4FA06-F4A7-4730-A92E-A14F20816E1E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9009313" y="2695903"/>
            <a:ext cx="666901" cy="1056947"/>
          </a:xfrm>
          <a:prstGeom prst="bentConnector4">
            <a:avLst>
              <a:gd name="adj1" fmla="val -34278"/>
              <a:gd name="adj2" fmla="val 100022"/>
            </a:avLst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02385-A339-45F9-8B93-C14D2B75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Action Usage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C4B7F0-1BFB-43E8-857B-662C1794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854" y="1500120"/>
            <a:ext cx="11488057" cy="2092881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altLang="en-U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- uses: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rfennell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/ReleaseNotesAction@v1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env: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GITHUB_TOKEN: ${{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secrets.GITHUB_TOKEN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}} # This token is provided automatically, no need to create your own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with: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templateFile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'${{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github.workspace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}}//template.md'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outputfile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'${{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github.workspace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}}//releasenotes.md'</a:t>
            </a: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extensionsFile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: '${{ </a:t>
            </a:r>
            <a:r>
              <a:rPr lang="en-US" altLang="en-US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github.workspace</a:t>
            </a:r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}}//customextensions.js’</a:t>
            </a:r>
            <a:b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Props1.xml><?xml version="1.0" encoding="utf-8"?>
<ds:datastoreItem xmlns:ds="http://schemas.openxmlformats.org/officeDocument/2006/customXml" ds:itemID="{76E5C231-F84E-40AB-853E-A10ACDAA9762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e9d2523a-f6c8-4b58-93c0-559fd1563d0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7443</TotalTime>
  <Words>1191</Words>
  <Application>Microsoft Office PowerPoint</Application>
  <PresentationFormat>Widescreen</PresentationFormat>
  <Paragraphs>163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Rounded MT Bold</vt:lpstr>
      <vt:lpstr>Calibri</vt:lpstr>
      <vt:lpstr>Consolas</vt:lpstr>
      <vt:lpstr>Segoe</vt:lpstr>
      <vt:lpstr>Segoe UI</vt:lpstr>
      <vt:lpstr>Segoe UI Light</vt:lpstr>
      <vt:lpstr>Segoe UI Semibold</vt:lpstr>
      <vt:lpstr>Office Theme</vt:lpstr>
      <vt:lpstr>Migrating my Azure DevOps Pipeline Release Notes Extension to GitHub Actions</vt:lpstr>
      <vt:lpstr>When all else fails, read the instructions</vt:lpstr>
      <vt:lpstr>My Azure DevOps release notes journey</vt:lpstr>
      <vt:lpstr>A Handlebars Template</vt:lpstr>
      <vt:lpstr>Objects available to the template</vt:lpstr>
      <vt:lpstr>Handlebars is Extensible</vt:lpstr>
      <vt:lpstr>Handlebars is Extensible</vt:lpstr>
      <vt:lpstr>Migrating my task to GitHub Actions</vt:lpstr>
      <vt:lpstr>GitHub Action Usage</vt:lpstr>
      <vt:lpstr>Still uses a Handlebars Template</vt:lpstr>
      <vt:lpstr>But the objects available are different</vt:lpstr>
      <vt:lpstr>Demo Using the local test harness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can I automatically create Azure DevOps Release Notes and how can I publish them?</dc:title>
  <dc:creator>Richard Fennell</dc:creator>
  <cp:lastModifiedBy>Richard Fennell</cp:lastModifiedBy>
  <cp:revision>26</cp:revision>
  <cp:lastPrinted>2018-04-03T12:05:53Z</cp:lastPrinted>
  <dcterms:created xsi:type="dcterms:W3CDTF">2020-12-02T09:58:37Z</dcterms:created>
  <dcterms:modified xsi:type="dcterms:W3CDTF">2021-04-01T16:32:49Z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